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DFD56AA-44A2-2104-249F-38348FFCD443}" name="BRUNO Michele" initials="BM" userId="S::michele.bruno@axa.ch::af82915a-b16d-4da4-a272-065a46e98bf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a tadolini" userId="2c900557d9784739" providerId="LiveId" clId="{A7D6BB33-A8F6-429F-B652-3E85D84C3EF1}"/>
    <pc:docChg chg="modSld">
      <pc:chgData name="marianna tadolini" userId="2c900557d9784739" providerId="LiveId" clId="{A7D6BB33-A8F6-429F-B652-3E85D84C3EF1}" dt="2023-06-09T13:45:51.766" v="39" actId="20577"/>
      <pc:docMkLst>
        <pc:docMk/>
      </pc:docMkLst>
      <pc:sldChg chg="modSp mod">
        <pc:chgData name="marianna tadolini" userId="2c900557d9784739" providerId="LiveId" clId="{A7D6BB33-A8F6-429F-B652-3E85D84C3EF1}" dt="2023-06-09T13:45:51.766" v="39" actId="20577"/>
        <pc:sldMkLst>
          <pc:docMk/>
          <pc:sldMk cId="4210828135" sldId="256"/>
        </pc:sldMkLst>
        <pc:spChg chg="mod">
          <ac:chgData name="marianna tadolini" userId="2c900557d9784739" providerId="LiveId" clId="{A7D6BB33-A8F6-429F-B652-3E85D84C3EF1}" dt="2023-06-09T13:45:38.284" v="29" actId="20577"/>
          <ac:spMkLst>
            <pc:docMk/>
            <pc:sldMk cId="4210828135" sldId="256"/>
            <ac:spMk id="2" creationId="{1A3C307B-12B9-6976-B08A-0B1B7BD3FAB0}"/>
          </ac:spMkLst>
        </pc:spChg>
        <pc:spChg chg="mod">
          <ac:chgData name="marianna tadolini" userId="2c900557d9784739" providerId="LiveId" clId="{A7D6BB33-A8F6-429F-B652-3E85D84C3EF1}" dt="2023-06-09T13:45:51.766" v="39" actId="20577"/>
          <ac:spMkLst>
            <pc:docMk/>
            <pc:sldMk cId="4210828135" sldId="256"/>
            <ac:spMk id="3" creationId="{ADB89A37-1644-0856-62BE-36D1E3743A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0E7F3-2A6E-97A3-3DB5-6424921D6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DCD80D-253C-A79B-86F7-D130C9B76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E754C2-B51B-8F9E-64DD-846159F5B4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954" y="269875"/>
            <a:ext cx="1417637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35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52A31-70AD-504C-26D1-8A53C8F4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304CE9-EF17-FD98-5A78-4A76BF831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68281A-C19A-BFDC-4D55-A3EB9299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D43D35-4114-B2C3-258F-34ACE136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06EBCB-9239-2275-387A-CE4E0F8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034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2B4F08-AD37-6E87-8454-3BF26397A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45B0F5-A06D-FECA-3A6B-2F1FF0396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2F8A55-A6F7-75DF-24A5-7D7983A2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190DAA-A57F-E4BA-B947-1C997CED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FA7471-C7B5-5887-B249-1AC39AED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55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179268-B733-5F4B-6E81-333E12826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5683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02D887-ADD3-77C3-8430-6EEB7AFF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00E743-462E-B95C-0A29-2139B2C1F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0F58A3-BDBF-FA6B-C29E-74A68A14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A2BBEE-F016-16CA-1321-61CC9B36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6EB12BB-872B-5A08-50EB-B42566B3E0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954" y="269875"/>
            <a:ext cx="1417637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2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B3314-3D35-95DD-6419-819ADDF3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FF93C-907B-3E8A-1BCE-A9F66F848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15833C-D792-0C4A-DCEA-4E1268AC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947A41-6AEC-7DF1-AE39-D97E70A5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30A0EC-67EB-9EC1-B3D8-95AD009B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795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B5F22-9E16-B957-EBDA-766637BA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B0936F-E3FB-AF36-22BD-0DA4272E3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EF55FF-7496-4752-6230-333C739EF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852AD6-51CC-D6F3-4D32-104738F5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5E5069-1F1D-CBA6-D4A0-B9D9F7358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5C8A97-E56D-41F6-B18B-55E9BEB4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293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F0F13-C023-8285-F2E8-019179E5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4A6BAD-F1EB-EE76-93E5-B12054163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8BC8B1-B4A9-27A6-0BF1-97308EF73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673347-2D97-9C43-B9F1-C5247BB4C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66EF209-F59C-50E6-CFF3-AEEBBFD6D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AA3BBA5-93B3-7F54-47F5-C765C72A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9855D6-9635-36FE-167E-9BFA8853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1D206A-93BC-2ED5-6BC4-C8357335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643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0F2B4-0831-8E3D-6993-4188A705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C03D476-83BF-43A2-0FE7-CB75167D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7A6C3D-8E17-818A-EE4D-CA6CA1AF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D63A6B-6F2F-92DB-49BA-7E9FC590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102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720C0C-7195-7DE5-6D89-B03764B9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E134CC-47E0-B3EF-4FD5-9120ED33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A0DB5C-42B6-7436-7E2F-C3957103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203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168EF-098F-A92F-8776-45B24148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AA9046-B6A8-81B3-CF5C-F4F7258DE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92B74C-9C86-EC05-7078-88551A6F9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FBB00B-1D84-2AF8-BE36-E3A75AC9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63A3BE-1A4D-7BD4-2F92-FB747A68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32ECF4-56D6-312B-2FE3-D1AEFC24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883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59318-63C1-8B8B-68AE-91C46288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1AFF21B-B94D-216B-AF7C-40E1B0A9E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EC2AAE-6A48-F175-3057-3D996D3D7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0F8DAE-AACA-8886-BDC3-5CBE4EA86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A17A36-7339-BFED-765C-6FD624A4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440E06-658C-D924-59BE-0993052D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45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SIPWMWatermarking" descr="{&quot;HashCode&quot;:1162763175,&quot;Placement&quot;:&quot;Header&quot;,&quot;Top&quot;:0.0,&quot;Left&quot;:0.0,&quot;SlideWidth&quot;:0,&quot;SlideHeight&quot;:0}">
            <a:extLst>
              <a:ext uri="{FF2B5EF4-FFF2-40B4-BE49-F238E27FC236}">
                <a16:creationId xmlns:a16="http://schemas.microsoft.com/office/drawing/2014/main" id="{EFFE1EF7-C983-DC6D-8F72-FA68F88DA204}"/>
              </a:ext>
            </a:extLst>
          </p:cNvPr>
          <p:cNvSpPr txBox="1"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txBody>
          <a:bodyPr vert="horz" rtlCol="0">
            <a:spAutoFit/>
          </a:bodyPr>
          <a:lstStyle/>
          <a:p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174367-6D8E-74D2-369B-042EF4E2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B3F53F-3894-18BB-BA8B-B2FF69FD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85FD44-6F1E-6F06-0725-89F956B97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B0BA-57E3-4998-9743-2D862FC18BC1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01F18-E19E-E3B7-F7FE-F1C5CC631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BE5BF4-00E3-4D78-6114-3C5D96A04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95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Kostenlose Fotos zum Thema Mädchen">
            <a:extLst>
              <a:ext uri="{FF2B5EF4-FFF2-40B4-BE49-F238E27FC236}">
                <a16:creationId xmlns:a16="http://schemas.microsoft.com/office/drawing/2014/main" id="{5B83981B-E2B0-3AC8-7DB9-D4028E4112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8" r="-1" b="-1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A3C307B-12B9-6976-B08A-0B1B7BD3F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it-IT" sz="6600" dirty="0">
                <a:solidFill>
                  <a:srgbClr val="FFFFFF"/>
                </a:solidFill>
              </a:rPr>
              <a:t>Esercizi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B89A37-1644-0856-62BE-36D1E3743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Gli esercizi possono essere proiettati</a:t>
            </a:r>
            <a:r>
              <a:rPr lang="it-IT">
                <a:solidFill>
                  <a:srgbClr val="FFFFFF"/>
                </a:solidFill>
              </a:rPr>
              <a:t>, condivisi o </a:t>
            </a:r>
            <a:r>
              <a:rPr lang="it-IT" dirty="0">
                <a:solidFill>
                  <a:srgbClr val="FFFFFF"/>
                </a:solidFill>
              </a:rPr>
              <a:t>stampati.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2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b="1" dirty="0"/>
              <a:t>Esercizio 1: calcolo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80705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Esegui mentalmente i seguenti calcoli e scrivi il risultato nell’apposita riga. </a:t>
            </a:r>
            <a:br>
              <a:rPr lang="it-IT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it-IT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Tempo massimo a disposizione: 5 minuti.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799ADB3B-B633-43B7-D45F-1DD993037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578636"/>
              </p:ext>
            </p:extLst>
          </p:nvPr>
        </p:nvGraphicFramePr>
        <p:xfrm>
          <a:off x="838200" y="2569757"/>
          <a:ext cx="10515600" cy="329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5812436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23281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630423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355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478 – 123 = 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 x 17 = 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525 : 15 = 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 + 211 = 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25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 x 4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502 – 67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x 23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 + 398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34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 x 18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852 : 4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425 + 88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186 – 97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85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 x 23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464 : 8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 x 11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555 – 89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76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369 + 44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174 : 3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777 – 123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123 + 321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838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 x 13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782 – 196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633 : 3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it-IT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 x 5 = 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73760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096D1868-F82C-B90F-B7D1-66B3CF59F654}"/>
              </a:ext>
            </a:extLst>
          </p:cNvPr>
          <p:cNvSpPr txBox="1"/>
          <p:nvPr/>
        </p:nvSpPr>
        <p:spPr>
          <a:xfrm>
            <a:off x="838200" y="344718"/>
            <a:ext cx="25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/>
              <a:t>Che</a:t>
            </a:r>
            <a:r>
              <a:rPr lang="de-CH" dirty="0"/>
              <a:t> </a:t>
            </a:r>
            <a:r>
              <a:rPr lang="de-CH" dirty="0" err="1"/>
              <a:t>cosa</a:t>
            </a:r>
            <a:r>
              <a:rPr lang="de-CH" dirty="0"/>
              <a:t> </a:t>
            </a:r>
            <a:r>
              <a:rPr lang="de-CH" dirty="0" err="1"/>
              <a:t>ti</a:t>
            </a:r>
            <a:r>
              <a:rPr lang="de-CH" dirty="0"/>
              <a:t> </a:t>
            </a:r>
            <a:r>
              <a:rPr lang="de-CH" dirty="0" err="1"/>
              <a:t>deconcentra</a:t>
            </a:r>
            <a:r>
              <a:rPr lang="de-CH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305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b="1"/>
              <a:t>Esercizio 2: le parti del discorso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690688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Per ogni parola indica di che parte del discorso si tratta (aggettivo, avverbio, verbo ecc.). </a:t>
            </a:r>
            <a:br>
              <a:rPr lang="it-IT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it-IT" sz="180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Tempo massimo a disposizione: 5 minuti.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799ADB3B-B633-43B7-D45F-1DD993037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75993"/>
              </p:ext>
            </p:extLst>
          </p:nvPr>
        </p:nvGraphicFramePr>
        <p:xfrm>
          <a:off x="838200" y="2337019"/>
          <a:ext cx="10515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5812436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23281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630423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355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Parola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Categoria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Parola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Categoria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25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VELOCEMENTE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34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DEVONO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85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GENTILE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76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SOTTO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838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7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NUOVO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8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BICICLETTA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MACCHINA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8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ONESTA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606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QUESTO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25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RIUSCIRE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11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SIRENA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034559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6C4E8C53-C710-2508-A23F-2F126F7797B2}"/>
              </a:ext>
            </a:extLst>
          </p:cNvPr>
          <p:cNvSpPr txBox="1"/>
          <p:nvPr/>
        </p:nvSpPr>
        <p:spPr>
          <a:xfrm>
            <a:off x="838200" y="344718"/>
            <a:ext cx="25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/>
              <a:t>Che</a:t>
            </a:r>
            <a:r>
              <a:rPr lang="de-CH" dirty="0"/>
              <a:t> </a:t>
            </a:r>
            <a:r>
              <a:rPr lang="de-CH" dirty="0" err="1"/>
              <a:t>cosa</a:t>
            </a:r>
            <a:r>
              <a:rPr lang="de-CH" dirty="0"/>
              <a:t> </a:t>
            </a:r>
            <a:r>
              <a:rPr lang="de-CH" dirty="0" err="1"/>
              <a:t>ti</a:t>
            </a:r>
            <a:r>
              <a:rPr lang="de-CH" dirty="0"/>
              <a:t> </a:t>
            </a:r>
            <a:r>
              <a:rPr lang="de-CH" dirty="0" err="1"/>
              <a:t>deconcentra</a:t>
            </a:r>
            <a:r>
              <a:rPr lang="de-CH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666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b="1"/>
              <a:t>Esercizio 3: traduzione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604896"/>
            <a:ext cx="10515600" cy="732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it-IT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Per ogni parola inserisci la traduzione nella lingua indicata.</a:t>
            </a:r>
            <a:br>
              <a:rPr lang="it-IT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it-IT" sz="180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Tempo massimo a disposizione: 5 minuti.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F250BC88-74C5-2F13-AFC0-9D96C8DE6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385270"/>
              </p:ext>
            </p:extLst>
          </p:nvPr>
        </p:nvGraphicFramePr>
        <p:xfrm>
          <a:off x="838200" y="2517604"/>
          <a:ext cx="10515600" cy="3619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660689518"/>
                    </a:ext>
                  </a:extLst>
                </a:gridCol>
                <a:gridCol w="1239795">
                  <a:extLst>
                    <a:ext uri="{9D8B030D-6E8A-4147-A177-3AD203B41FA5}">
                      <a16:colId xmlns:a16="http://schemas.microsoft.com/office/drawing/2014/main" val="3612135548"/>
                    </a:ext>
                  </a:extLst>
                </a:gridCol>
                <a:gridCol w="2265405">
                  <a:extLst>
                    <a:ext uri="{9D8B030D-6E8A-4147-A177-3AD203B41FA5}">
                      <a16:colId xmlns:a16="http://schemas.microsoft.com/office/drawing/2014/main" val="1134166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87541018"/>
                    </a:ext>
                  </a:extLst>
                </a:gridCol>
                <a:gridCol w="1307757">
                  <a:extLst>
                    <a:ext uri="{9D8B030D-6E8A-4147-A177-3AD203B41FA5}">
                      <a16:colId xmlns:a16="http://schemas.microsoft.com/office/drawing/2014/main" val="2704289812"/>
                    </a:ext>
                  </a:extLst>
                </a:gridCol>
                <a:gridCol w="2197443">
                  <a:extLst>
                    <a:ext uri="{9D8B030D-6E8A-4147-A177-3AD203B41FA5}">
                      <a16:colId xmlns:a16="http://schemas.microsoft.com/office/drawing/2014/main" val="1945975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Parola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Lingua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Traduzione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Parola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Lingua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Traduzione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1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Gift (inglese)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20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Fratello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 (inglese)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28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Bicicletta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Finestra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79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become (inglese)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61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Enveloppe (francese)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Soeur (francese)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Oggi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write (inglese)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265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Lavorare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Lire (francese)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it-IT" sz="1700"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028036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3126A2DD-4C86-6A45-A477-AF04E12297D6}"/>
              </a:ext>
            </a:extLst>
          </p:cNvPr>
          <p:cNvSpPr txBox="1"/>
          <p:nvPr/>
        </p:nvSpPr>
        <p:spPr>
          <a:xfrm>
            <a:off x="838200" y="344718"/>
            <a:ext cx="25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/>
              <a:t>Che</a:t>
            </a:r>
            <a:r>
              <a:rPr lang="de-CH" dirty="0"/>
              <a:t> </a:t>
            </a:r>
            <a:r>
              <a:rPr lang="de-CH" dirty="0" err="1"/>
              <a:t>cosa</a:t>
            </a:r>
            <a:r>
              <a:rPr lang="de-CH" dirty="0"/>
              <a:t> </a:t>
            </a:r>
            <a:r>
              <a:rPr lang="de-CH" dirty="0" err="1"/>
              <a:t>ti</a:t>
            </a:r>
            <a:r>
              <a:rPr lang="de-CH" dirty="0"/>
              <a:t> </a:t>
            </a:r>
            <a:r>
              <a:rPr lang="de-CH" dirty="0" err="1"/>
              <a:t>deconcentra</a:t>
            </a:r>
            <a:r>
              <a:rPr lang="de-CH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113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b="1"/>
              <a:t>Esercizio 4: capitali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604896"/>
            <a:ext cx="10515600" cy="732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it-IT" sz="180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Collega i Paesi con le rispettive capitali.</a:t>
            </a:r>
          </a:p>
          <a:p>
            <a:pPr lvl="0">
              <a:lnSpc>
                <a:spcPct val="120000"/>
              </a:lnSpc>
            </a:pPr>
            <a:r>
              <a:rPr lang="it-IT" sz="180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Tempo massimo a disposizione: 5 minuti.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B5F21F1A-3E0E-995A-9A39-BCB8F97C1E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004074"/>
              </p:ext>
            </p:extLst>
          </p:nvPr>
        </p:nvGraphicFramePr>
        <p:xfrm>
          <a:off x="838200" y="2542317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154096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968324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103397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9106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Capitale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Capitale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073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Belgio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Cardiff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Turchia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Kiev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26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Albania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Pretoria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Portogallo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Praga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2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Australia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Ankara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Irlanda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Pechino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8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Polonia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Edimburgo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Scozia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Ottawa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1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Ucraina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Canberra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Varsavia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66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Repubblica Ceca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Lisbona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Nuova Zelanda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Bangkok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5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Sudafrica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Bruxelles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Wellington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967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Dublino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it-IT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Thailandia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Tirana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30729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A9923358-0D62-E3B6-950F-9FDD004910EA}"/>
              </a:ext>
            </a:extLst>
          </p:cNvPr>
          <p:cNvSpPr txBox="1"/>
          <p:nvPr/>
        </p:nvSpPr>
        <p:spPr>
          <a:xfrm>
            <a:off x="838200" y="344718"/>
            <a:ext cx="25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/>
              <a:t>Che</a:t>
            </a:r>
            <a:r>
              <a:rPr lang="de-CH" dirty="0"/>
              <a:t> </a:t>
            </a:r>
            <a:r>
              <a:rPr lang="de-CH" dirty="0" err="1"/>
              <a:t>cosa</a:t>
            </a:r>
            <a:r>
              <a:rPr lang="de-CH" dirty="0"/>
              <a:t> </a:t>
            </a:r>
            <a:r>
              <a:rPr lang="de-CH" dirty="0" err="1"/>
              <a:t>ti</a:t>
            </a:r>
            <a:r>
              <a:rPr lang="de-CH" dirty="0"/>
              <a:t> </a:t>
            </a:r>
            <a:r>
              <a:rPr lang="de-CH" dirty="0" err="1"/>
              <a:t>deconcentra</a:t>
            </a:r>
            <a:r>
              <a:rPr lang="de-CH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830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Breitbild</PresentationFormat>
  <Paragraphs>135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Office</vt:lpstr>
      <vt:lpstr>Esercizi </vt:lpstr>
      <vt:lpstr>Esercizio 1: calcolo</vt:lpstr>
      <vt:lpstr>Esercizio 2: le parti del discorso</vt:lpstr>
      <vt:lpstr>Esercizio 3: traduzione</vt:lpstr>
      <vt:lpstr>Esercizio 4: capitali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Übungssammlung</dc:title>
  <dc:creator>Gregor Jost</dc:creator>
  <cp:lastModifiedBy>Gregor Jost</cp:lastModifiedBy>
  <cp:revision>6</cp:revision>
  <dcterms:created xsi:type="dcterms:W3CDTF">2022-11-18T12:42:22Z</dcterms:created>
  <dcterms:modified xsi:type="dcterms:W3CDTF">2023-06-15T15:17:48Z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b9508ac-8ac4-4ec6-977e-e0ef084c4e98_Enabled">
    <vt:lpwstr>true</vt:lpwstr>
  </property>
  <property fmtid="{D5CDD505-2E9C-101B-9397-08002B2CF9AE}" pid="3" name="MSIP_Label_0b9508ac-8ac4-4ec6-977e-e0ef084c4e98_SetDate">
    <vt:lpwstr>2023-06-14T13:44:10Z</vt:lpwstr>
  </property>
  <property fmtid="{D5CDD505-2E9C-101B-9397-08002B2CF9AE}" pid="4" name="MSIP_Label_0b9508ac-8ac4-4ec6-977e-e0ef084c4e98_Method">
    <vt:lpwstr>Standard</vt:lpwstr>
  </property>
  <property fmtid="{D5CDD505-2E9C-101B-9397-08002B2CF9AE}" pid="5" name="MSIP_Label_0b9508ac-8ac4-4ec6-977e-e0ef084c4e98_Name">
    <vt:lpwstr>CH_Internal</vt:lpwstr>
  </property>
  <property fmtid="{D5CDD505-2E9C-101B-9397-08002B2CF9AE}" pid="6" name="MSIP_Label_0b9508ac-8ac4-4ec6-977e-e0ef084c4e98_SiteId">
    <vt:lpwstr>396b38cc-aa65-492b-bb0e-3d94ed25a97b</vt:lpwstr>
  </property>
  <property fmtid="{D5CDD505-2E9C-101B-9397-08002B2CF9AE}" pid="7" name="MSIP_Label_0b9508ac-8ac4-4ec6-977e-e0ef084c4e98_ActionId">
    <vt:lpwstr>c6b5a682-cfea-44fa-b4cf-85c96834959f</vt:lpwstr>
  </property>
  <property fmtid="{D5CDD505-2E9C-101B-9397-08002B2CF9AE}" pid="8" name="MSIP_Label_0b9508ac-8ac4-4ec6-977e-e0ef084c4e98_ContentBits">
    <vt:lpwstr>4</vt:lpwstr>
  </property>
</Properties>
</file>